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.jpeg" ContentType="image/jpeg"/>
  <Override PartName="/ppt/media/image2.jpeg" ContentType="image/jpeg"/>
  <Override PartName="/ppt/media/image23.jpeg" ContentType="image/jpeg"/>
  <Override PartName="/ppt/media/image8.png" ContentType="image/png"/>
  <Override PartName="/ppt/media/image3.jpeg" ContentType="image/jpeg"/>
  <Override PartName="/ppt/media/image4.jpeg" ContentType="image/jpeg"/>
  <Override PartName="/ppt/media/image5.jpeg" ContentType="image/jpeg"/>
  <Override PartName="/ppt/media/image7.png" ContentType="image/png"/>
  <Override PartName="/ppt/media/image6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png" ContentType="image/png"/>
  <Override PartName="/ppt/media/image14.png" ContentType="image/png"/>
  <Override PartName="/ppt/media/image15.png" ContentType="image/png"/>
  <Override PartName="/ppt/media/image35.jpeg" ContentType="image/jpeg"/>
  <Override PartName="/ppt/media/image16.png" ContentType="image/png"/>
  <Override PartName="/ppt/media/image17.png" ContentType="image/png"/>
  <Override PartName="/ppt/media/image24.jpeg" ContentType="image/jpeg"/>
  <Override PartName="/ppt/media/image18.png" ContentType="image/png"/>
  <Override PartName="/ppt/media/image19.jpeg" ContentType="image/jpeg"/>
  <Override PartName="/ppt/media/image20.png" ContentType="image/png"/>
  <Override PartName="/ppt/media/image40.jpeg" ContentType="image/jpeg"/>
  <Override PartName="/ppt/media/image21.jpeg" ContentType="image/jpeg"/>
  <Override PartName="/ppt/media/image22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image28.jpeg" ContentType="image/jpeg"/>
  <Override PartName="/ppt/media/image29.jpeg" ContentType="image/jpeg"/>
  <Override PartName="/ppt/media/image30.jpeg" ContentType="image/jpeg"/>
  <Override PartName="/ppt/media/image32.png" ContentType="image/png"/>
  <Override PartName="/ppt/media/image31.jpeg" ContentType="image/jpeg"/>
  <Override PartName="/ppt/media/image33.png" ContentType="image/png"/>
  <Override PartName="/ppt/media/image34.png" ContentType="image/png"/>
  <Override PartName="/ppt/media/image36.jpeg" ContentType="image/jpeg"/>
  <Override PartName="/ppt/media/image37.jpeg" ContentType="image/jpeg"/>
  <Override PartName="/ppt/media/image38.jpeg" ContentType="image/jpeg"/>
  <Override PartName="/ppt/media/image39.jpeg" ContentType="image/jpe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l-G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l-G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l-GR" sz="4400" spc="-1" strike="noStrike">
                <a:latin typeface="Arial"/>
              </a:rPr>
              <a:t>Πατήστε για επεξεργασία της μορφής κειμένου του τίτλου</a:t>
            </a:r>
            <a:endParaRPr b="0" lang="el-GR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l-GR" sz="3200" spc="-1" strike="noStrike">
                <a:latin typeface="Arial"/>
              </a:rPr>
              <a:t>Πατήστε για επεξεργασία της μορφής κειμένου διάρθρωσης</a:t>
            </a:r>
            <a:endParaRPr b="0" lang="el-G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l-GR" sz="2800" spc="-1" strike="noStrike">
                <a:latin typeface="Arial"/>
              </a:rPr>
              <a:t>Δεύτερο επίπεδο διάρθρωσης</a:t>
            </a:r>
            <a:endParaRPr b="0" lang="el-G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l-GR" sz="2400" spc="-1" strike="noStrike">
                <a:latin typeface="Arial"/>
              </a:rPr>
              <a:t>Τρίτο επίπεδο διάρθρωσης</a:t>
            </a:r>
            <a:endParaRPr b="0" lang="el-G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l-GR" sz="2000" spc="-1" strike="noStrike">
                <a:latin typeface="Arial"/>
              </a:rPr>
              <a:t>Τέταρτο επίπεδο διάρθρωσης</a:t>
            </a:r>
            <a:endParaRPr b="0" lang="el-G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l-GR" sz="2000" spc="-1" strike="noStrike">
                <a:latin typeface="Arial"/>
              </a:rPr>
              <a:t>Πέμπτο επίπεδο διάρθρωσης</a:t>
            </a:r>
            <a:endParaRPr b="0" lang="el-G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l-GR" sz="2000" spc="-1" strike="noStrike">
                <a:latin typeface="Arial"/>
              </a:rPr>
              <a:t>Έκτο επίπεδο διάρθρωσης</a:t>
            </a:r>
            <a:endParaRPr b="0" lang="el-G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l-GR" sz="2000" spc="-1" strike="noStrike">
                <a:latin typeface="Arial"/>
              </a:rPr>
              <a:t>Έβδομο επίπεδο διάρθρωσης</a:t>
            </a:r>
            <a:endParaRPr b="0" lang="el-G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l-GR" sz="4400" spc="-1" strike="noStrike">
                <a:latin typeface="Arial"/>
              </a:rPr>
              <a:t>Πατήστε για επεξεργασία της μορφής κειμένου του τίτλου</a:t>
            </a:r>
            <a:endParaRPr b="0" lang="el-GR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l-GR" sz="3200" spc="-1" strike="noStrike">
                <a:latin typeface="Arial"/>
              </a:rPr>
              <a:t>Πατήστε για επεξεργασία της μορφής κειμένου διάρθρωσης</a:t>
            </a:r>
            <a:endParaRPr b="0" lang="el-G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l-GR" sz="2800" spc="-1" strike="noStrike">
                <a:latin typeface="Arial"/>
              </a:rPr>
              <a:t>Δεύτερο επίπεδο διάρθρωσης</a:t>
            </a:r>
            <a:endParaRPr b="0" lang="el-G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l-GR" sz="2400" spc="-1" strike="noStrike">
                <a:latin typeface="Arial"/>
              </a:rPr>
              <a:t>Τρίτο επίπεδο διάρθρωσης</a:t>
            </a:r>
            <a:endParaRPr b="0" lang="el-G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l-GR" sz="2000" spc="-1" strike="noStrike">
                <a:latin typeface="Arial"/>
              </a:rPr>
              <a:t>Τέταρτο επίπεδο διάρθρωσης</a:t>
            </a:r>
            <a:endParaRPr b="0" lang="el-G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l-GR" sz="2000" spc="-1" strike="noStrike">
                <a:latin typeface="Arial"/>
              </a:rPr>
              <a:t>Πέμπτο επίπεδο διάρθρωσης</a:t>
            </a:r>
            <a:endParaRPr b="0" lang="el-G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l-GR" sz="2000" spc="-1" strike="noStrike">
                <a:latin typeface="Arial"/>
              </a:rPr>
              <a:t>Έκτο επίπεδο διάρθρωσης</a:t>
            </a:r>
            <a:endParaRPr b="0" lang="el-G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l-GR" sz="2000" spc="-1" strike="noStrike">
                <a:latin typeface="Arial"/>
              </a:rPr>
              <a:t>Έβδομο επίπεδο διάρθρωσης</a:t>
            </a:r>
            <a:endParaRPr b="0" lang="el-G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l-GR" sz="4400" spc="-1" strike="noStrike">
                <a:latin typeface="Arial"/>
              </a:rPr>
              <a:t>Πατήστε για επεξεργασία της μορφής κειμένου του τίτλου</a:t>
            </a:r>
            <a:endParaRPr b="0" lang="el-GR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l-GR" sz="3200" spc="-1" strike="noStrike">
                <a:latin typeface="Arial"/>
              </a:rPr>
              <a:t>Πατήστε για επεξεργασία της μορφής κειμένου διάρθρωσης</a:t>
            </a:r>
            <a:endParaRPr b="0" lang="el-G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l-GR" sz="2800" spc="-1" strike="noStrike">
                <a:latin typeface="Arial"/>
              </a:rPr>
              <a:t>Δεύτερο επίπεδο διάρθρωσης</a:t>
            </a:r>
            <a:endParaRPr b="0" lang="el-G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l-GR" sz="2400" spc="-1" strike="noStrike">
                <a:latin typeface="Arial"/>
              </a:rPr>
              <a:t>Τρίτο επίπεδο διάρθρωσης</a:t>
            </a:r>
            <a:endParaRPr b="0" lang="el-G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l-GR" sz="2000" spc="-1" strike="noStrike">
                <a:latin typeface="Arial"/>
              </a:rPr>
              <a:t>Τέταρτο επίπεδο διάρθρωσης</a:t>
            </a:r>
            <a:endParaRPr b="0" lang="el-G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l-GR" sz="2000" spc="-1" strike="noStrike">
                <a:latin typeface="Arial"/>
              </a:rPr>
              <a:t>Πέμπτο επίπεδο διάρθρωσης</a:t>
            </a:r>
            <a:endParaRPr b="0" lang="el-G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l-GR" sz="2000" spc="-1" strike="noStrike">
                <a:latin typeface="Arial"/>
              </a:rPr>
              <a:t>Έκτο επίπεδο διάρθρωσης</a:t>
            </a:r>
            <a:endParaRPr b="0" lang="el-G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l-GR" sz="2000" spc="-1" strike="noStrike">
                <a:latin typeface="Arial"/>
              </a:rPr>
              <a:t>Έβδομο επίπεδο διάρθρωσης</a:t>
            </a:r>
            <a:endParaRPr b="0" lang="el-G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jpe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image" Target="../media/image31.jpe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s://www.ekathimerini.com/news/1165321/beekeeper-64-to-go-on-trial-for-causing-stamata-fire/" TargetMode="External"/><Relationship Id="rId2" Type="http://schemas.openxmlformats.org/officeDocument/2006/relationships/hyperlink" Target="https://www.ekathimerini.com/news/1165321/beekeeper-64-to-go-on-trial-for-causing-stamata-fire/" TargetMode="External"/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jpeg"/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hyperlink" Target="https://earth.nullschool.net/#2021/07/27/0900Z/wind/surface/level/orthographic=-336.87,38.23,27418/loc=23.762,38.172" TargetMode="External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81 - TextBox"/>
          <p:cNvSpPr/>
          <p:nvPr/>
        </p:nvSpPr>
        <p:spPr>
          <a:xfrm>
            <a:off x="4032360" y="3854520"/>
            <a:ext cx="5177520" cy="96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83 - TextBox"/>
          <p:cNvSpPr/>
          <p:nvPr/>
        </p:nvSpPr>
        <p:spPr>
          <a:xfrm>
            <a:off x="1080000" y="6120000"/>
            <a:ext cx="6833880" cy="85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Διάθεση νερού πισίνας σε αυτόματο σύστημα πυρόσβεσης</a:t>
            </a:r>
            <a:endParaRPr b="0" lang="el-GR" sz="1800" spc="-1" strike="noStrike">
              <a:latin typeface="Arial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900000" y="180000"/>
            <a:ext cx="7917120" cy="5596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90 - TextBox"/>
          <p:cNvSpPr/>
          <p:nvPr/>
        </p:nvSpPr>
        <p:spPr>
          <a:xfrm>
            <a:off x="504000" y="301320"/>
            <a:ext cx="9065520" cy="125604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77933c"/>
                </a:solidFill>
                <a:latin typeface="Arial"/>
                <a:ea typeface="DejaVu Sans"/>
              </a:rPr>
              <a:t>Συνέπειες στο μικροκλίμα της περιοχής</a:t>
            </a:r>
            <a:endParaRPr b="0" lang="el-GR" sz="4400" spc="-1" strike="noStrike">
              <a:latin typeface="Arial"/>
            </a:endParaRPr>
          </a:p>
        </p:txBody>
      </p:sp>
      <p:sp>
        <p:nvSpPr>
          <p:cNvPr id="149" name="91 - TextBox"/>
          <p:cNvSpPr/>
          <p:nvPr/>
        </p:nvSpPr>
        <p:spPr>
          <a:xfrm>
            <a:off x="685800" y="2464560"/>
            <a:ext cx="9065520" cy="484884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algn="ctr">
              <a:lnSpc>
                <a:spcPct val="100000"/>
              </a:lnSpc>
            </a:pPr>
            <a:r>
              <a:rPr b="0" lang="el-GR" sz="2600" spc="-1" strike="noStrike">
                <a:solidFill>
                  <a:srgbClr val="000000"/>
                </a:solidFill>
                <a:latin typeface="Arial"/>
                <a:ea typeface="DejaVu Sans"/>
              </a:rPr>
              <a:t>Οι «Δροσουλίτες», η Ομάδα Ρομποτικής του Γυμνασίου Δροσιάς, παρουσιάζουν τις συνέπειες της πυρκαγιάς στο μικροκλίμα της περιοχής, χρησιμοποιώντας δορυφορικά δεδομένα.</a:t>
            </a:r>
            <a:endParaRPr b="0" lang="el-GR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92 - TextBox"/>
          <p:cNvSpPr/>
          <p:nvPr/>
        </p:nvSpPr>
        <p:spPr>
          <a:xfrm>
            <a:off x="457200" y="0"/>
            <a:ext cx="9112320" cy="161820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Εντοπισμός της κατεστραμμένης περιοχής χρησιμοποιώντας</a:t>
            </a:r>
            <a:endParaRPr b="0" lang="el-G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Ανίχνευση καμένης περιοχής (Sentinel-2)</a:t>
            </a:r>
            <a:endParaRPr b="0" lang="el-GR" sz="1800" spc="-1" strike="noStrike">
              <a:latin typeface="Arial"/>
            </a:endParaRPr>
          </a:p>
        </p:txBody>
      </p:sp>
      <p:pic>
        <p:nvPicPr>
          <p:cNvPr id="151" name="93 - Εικόνα" descr=""/>
          <p:cNvPicPr/>
          <p:nvPr/>
        </p:nvPicPr>
        <p:blipFill>
          <a:blip r:embed="rId1"/>
          <a:stretch/>
        </p:blipFill>
        <p:spPr>
          <a:xfrm>
            <a:off x="360" y="1620000"/>
            <a:ext cx="10073520" cy="5393880"/>
          </a:xfrm>
          <a:prstGeom prst="rect">
            <a:avLst/>
          </a:prstGeom>
          <a:ln w="0">
            <a:noFill/>
          </a:ln>
        </p:spPr>
      </p:pic>
      <p:sp>
        <p:nvSpPr>
          <p:cNvPr id="152" name="94 - Έλλειψη"/>
          <p:cNvSpPr/>
          <p:nvPr/>
        </p:nvSpPr>
        <p:spPr>
          <a:xfrm>
            <a:off x="4320000" y="5400000"/>
            <a:ext cx="713880" cy="353880"/>
          </a:xfrm>
          <a:prstGeom prst="ellipse">
            <a:avLst/>
          </a:prstGeom>
          <a:noFill/>
          <a:ln w="0"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-360" y="2045880"/>
            <a:ext cx="10075320" cy="4969080"/>
          </a:xfrm>
          <a:prstGeom prst="rect">
            <a:avLst/>
          </a:prstGeom>
          <a:ln w="0">
            <a:noFill/>
          </a:ln>
        </p:spPr>
      </p:pic>
      <p:sp>
        <p:nvSpPr>
          <p:cNvPr id="154" name=""/>
          <p:cNvSpPr/>
          <p:nvPr/>
        </p:nvSpPr>
        <p:spPr>
          <a:xfrm>
            <a:off x="1440000" y="540000"/>
            <a:ext cx="7374960" cy="89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Με το εργαλείο μέτρησης μετράται η καμένη περιοχή (περίπου 0,25 Km2 - Sentinel-2)</a:t>
            </a:r>
            <a:endParaRPr b="0" lang="el-G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97 - TextBox"/>
          <p:cNvSpPr/>
          <p:nvPr/>
        </p:nvSpPr>
        <p:spPr>
          <a:xfrm>
            <a:off x="457200" y="0"/>
            <a:ext cx="9112320" cy="136980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l-GR" sz="4000" spc="-1" strike="noStrike">
                <a:solidFill>
                  <a:srgbClr val="000000"/>
                </a:solidFill>
                <a:latin typeface="Arial"/>
                <a:ea typeface="DejaVu Sans"/>
              </a:rPr>
              <a:t>Εντοπισμός της περιοχής της πυρκαγιάς, χρησιμοποιώντας Sentinel-2</a:t>
            </a:r>
            <a:endParaRPr b="0" lang="el-GR" sz="4000" spc="-1" strike="noStrike">
              <a:latin typeface="Arial"/>
            </a:endParaRPr>
          </a:p>
        </p:txBody>
      </p:sp>
      <p:pic>
        <p:nvPicPr>
          <p:cNvPr id="156" name="98 - Εικόνα" descr=""/>
          <p:cNvPicPr/>
          <p:nvPr/>
        </p:nvPicPr>
        <p:blipFill>
          <a:blip r:embed="rId1"/>
          <a:stretch/>
        </p:blipFill>
        <p:spPr>
          <a:xfrm rot="3600">
            <a:off x="223920" y="1605600"/>
            <a:ext cx="9599400" cy="5075640"/>
          </a:xfrm>
          <a:prstGeom prst="rect">
            <a:avLst/>
          </a:prstGeom>
          <a:ln w="0">
            <a:noFill/>
          </a:ln>
        </p:spPr>
      </p:pic>
      <p:sp>
        <p:nvSpPr>
          <p:cNvPr id="157" name="99 - TextBox"/>
          <p:cNvSpPr/>
          <p:nvPr/>
        </p:nvSpPr>
        <p:spPr>
          <a:xfrm>
            <a:off x="720000" y="6660000"/>
            <a:ext cx="7913880" cy="59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Χρησιμοποιώντας την επιλογή False Color </a:t>
            </a:r>
            <a:r>
              <a:rPr b="0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του δορυφόρου Sentinel-2, η ακριβής περιοχή της πυρκαγιάς μπορεί εύκολα να εντοπιστεί, για περαιτέρω διερεύνηση.</a:t>
            </a:r>
            <a:endParaRPr b="0" lang="el-G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100 - TextBox"/>
          <p:cNvSpPr/>
          <p:nvPr/>
        </p:nvSpPr>
        <p:spPr>
          <a:xfrm>
            <a:off x="504000" y="0"/>
            <a:ext cx="9065520" cy="114120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l-GR" sz="4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l-GR" sz="4400" spc="-1" strike="noStrike">
                <a:solidFill>
                  <a:srgbClr val="000000"/>
                </a:solidFill>
                <a:latin typeface="Arial"/>
                <a:ea typeface="DejaVu Sans"/>
              </a:rPr>
              <a:t>Καταγραφή της υγρασίας</a:t>
            </a:r>
            <a:endParaRPr b="0" lang="el-GR" sz="4400" spc="-1" strike="noStrike">
              <a:latin typeface="Arial"/>
            </a:endParaRPr>
          </a:p>
        </p:txBody>
      </p:sp>
      <p:pic>
        <p:nvPicPr>
          <p:cNvPr id="159" name="101 - Εικόνα" descr=""/>
          <p:cNvPicPr/>
          <p:nvPr/>
        </p:nvPicPr>
        <p:blipFill>
          <a:blip r:embed="rId1"/>
          <a:stretch/>
        </p:blipFill>
        <p:spPr>
          <a:xfrm>
            <a:off x="360000" y="1216080"/>
            <a:ext cx="9713880" cy="5324040"/>
          </a:xfrm>
          <a:prstGeom prst="rect">
            <a:avLst/>
          </a:prstGeom>
          <a:ln w="0">
            <a:noFill/>
          </a:ln>
        </p:spPr>
      </p:pic>
      <p:sp>
        <p:nvSpPr>
          <p:cNvPr id="160" name="102 - TextBox"/>
          <p:cNvSpPr/>
          <p:nvPr/>
        </p:nvSpPr>
        <p:spPr>
          <a:xfrm>
            <a:off x="1061640" y="6674400"/>
            <a:ext cx="7553880" cy="34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Δραματική μείωση της υγρασίας μετά την πυρκαγιά (Sentinel -2)</a:t>
            </a:r>
            <a:endParaRPr b="0" lang="el-GR" sz="1800" spc="-1" strike="noStrike">
              <a:latin typeface="Arial"/>
            </a:endParaRPr>
          </a:p>
        </p:txBody>
      </p:sp>
      <p:sp>
        <p:nvSpPr>
          <p:cNvPr id="161" name=""/>
          <p:cNvSpPr/>
          <p:nvPr/>
        </p:nvSpPr>
        <p:spPr>
          <a:xfrm>
            <a:off x="6840000" y="3780000"/>
            <a:ext cx="360" cy="540000"/>
          </a:xfrm>
          <a:prstGeom prst="line">
            <a:avLst/>
          </a:prstGeom>
          <a:ln w="0">
            <a:solidFill>
              <a:srgbClr val="855d5d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"/>
          <p:cNvSpPr/>
          <p:nvPr/>
        </p:nvSpPr>
        <p:spPr>
          <a:xfrm>
            <a:off x="6480000" y="3348360"/>
            <a:ext cx="894240" cy="42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l-GR" sz="1200" spc="-1" strike="noStrike">
                <a:solidFill>
                  <a:srgbClr val="c9211e"/>
                </a:solidFill>
                <a:latin typeface="Arial"/>
                <a:ea typeface="DejaVu Sans"/>
              </a:rPr>
              <a:t>Date of Fire</a:t>
            </a:r>
            <a:endParaRPr b="0" lang="el-GR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103 - TextBox"/>
          <p:cNvSpPr/>
          <p:nvPr/>
        </p:nvSpPr>
        <p:spPr>
          <a:xfrm>
            <a:off x="504000" y="301320"/>
            <a:ext cx="9065520" cy="125604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l-GR" sz="4400" spc="-1" strike="noStrike">
                <a:solidFill>
                  <a:srgbClr val="000000"/>
                </a:solidFill>
                <a:latin typeface="Arial"/>
                <a:ea typeface="DejaVu Sans"/>
              </a:rPr>
              <a:t>Δείκτης διακύμανσης της βλάστησης (NDVI)</a:t>
            </a:r>
            <a:endParaRPr b="0" lang="el-GR" sz="4400" spc="-1" strike="noStrike">
              <a:latin typeface="Arial"/>
            </a:endParaRPr>
          </a:p>
        </p:txBody>
      </p:sp>
      <p:pic>
        <p:nvPicPr>
          <p:cNvPr id="164" name="104 - Εικόνα" descr=""/>
          <p:cNvPicPr/>
          <p:nvPr/>
        </p:nvPicPr>
        <p:blipFill>
          <a:blip r:embed="rId1"/>
          <a:stretch/>
        </p:blipFill>
        <p:spPr>
          <a:xfrm>
            <a:off x="109800" y="1620000"/>
            <a:ext cx="9615240" cy="4671000"/>
          </a:xfrm>
          <a:prstGeom prst="rect">
            <a:avLst/>
          </a:prstGeom>
          <a:ln w="0">
            <a:noFill/>
          </a:ln>
        </p:spPr>
      </p:pic>
      <p:sp>
        <p:nvSpPr>
          <p:cNvPr id="165" name="105 - TextBox"/>
          <p:cNvSpPr/>
          <p:nvPr/>
        </p:nvSpPr>
        <p:spPr>
          <a:xfrm>
            <a:off x="900000" y="6480000"/>
            <a:ext cx="8453880" cy="34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Μεγάλη πτώση στη βλάστηση μετά την πυρκαγιά (Sentinel-2)</a:t>
            </a:r>
            <a:endParaRPr b="0" lang="el-GR" sz="1800" spc="-1" strike="noStrike">
              <a:latin typeface="Arial"/>
            </a:endParaRPr>
          </a:p>
        </p:txBody>
      </p:sp>
      <p:sp>
        <p:nvSpPr>
          <p:cNvPr id="166" name=""/>
          <p:cNvSpPr/>
          <p:nvPr/>
        </p:nvSpPr>
        <p:spPr>
          <a:xfrm flipH="1">
            <a:off x="5949360" y="3777120"/>
            <a:ext cx="161280" cy="545760"/>
          </a:xfrm>
          <a:prstGeom prst="line">
            <a:avLst/>
          </a:prstGeom>
          <a:ln w="0"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"/>
          <p:cNvSpPr/>
          <p:nvPr/>
        </p:nvSpPr>
        <p:spPr>
          <a:xfrm>
            <a:off x="5940000" y="3420000"/>
            <a:ext cx="668880" cy="42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l-GR" sz="1200" spc="-1" strike="noStrike">
                <a:solidFill>
                  <a:srgbClr val="c9211e"/>
                </a:solidFill>
                <a:latin typeface="Arial"/>
                <a:ea typeface="DejaVu Sans"/>
              </a:rPr>
              <a:t>Date of</a:t>
            </a:r>
            <a:endParaRPr b="0" lang="el-GR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l-GR" sz="1200" spc="-1" strike="noStrike">
                <a:solidFill>
                  <a:srgbClr val="c9211e"/>
                </a:solidFill>
                <a:latin typeface="Arial"/>
                <a:ea typeface="DejaVu Sans"/>
              </a:rPr>
              <a:t>fire</a:t>
            </a:r>
            <a:endParaRPr b="0" lang="el-GR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106 - TextBox"/>
          <p:cNvSpPr/>
          <p:nvPr/>
        </p:nvSpPr>
        <p:spPr>
          <a:xfrm>
            <a:off x="504000" y="0"/>
            <a:ext cx="9065520" cy="155736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l-GR" sz="4400" spc="-1" strike="noStrike">
                <a:solidFill>
                  <a:srgbClr val="000000"/>
                </a:solidFill>
                <a:latin typeface="Arial"/>
                <a:ea typeface="DejaVu Sans"/>
              </a:rPr>
              <a:t>Καταγραφή συγκεντρώσεων CO  (Sentinel-5)</a:t>
            </a:r>
            <a:endParaRPr b="0" lang="el-GR" sz="4400" spc="-1" strike="noStrike">
              <a:latin typeface="Arial"/>
            </a:endParaRPr>
          </a:p>
        </p:txBody>
      </p:sp>
      <p:pic>
        <p:nvPicPr>
          <p:cNvPr id="169" name="107 - Εικόνα" descr=""/>
          <p:cNvPicPr/>
          <p:nvPr/>
        </p:nvPicPr>
        <p:blipFill>
          <a:blip r:embed="rId1"/>
          <a:stretch/>
        </p:blipFill>
        <p:spPr>
          <a:xfrm>
            <a:off x="180000" y="1459080"/>
            <a:ext cx="9353880" cy="5015160"/>
          </a:xfrm>
          <a:prstGeom prst="rect">
            <a:avLst/>
          </a:prstGeom>
          <a:ln w="0">
            <a:noFill/>
          </a:ln>
        </p:spPr>
      </p:pic>
      <p:sp>
        <p:nvSpPr>
          <p:cNvPr id="170" name="108 - TextBox"/>
          <p:cNvSpPr/>
          <p:nvPr/>
        </p:nvSpPr>
        <p:spPr>
          <a:xfrm>
            <a:off x="914400" y="6597720"/>
            <a:ext cx="7359480" cy="59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Μια κορύφωση σε δεδομένα δηλητηριώδους CO εντοπίζεται εύκολα την ημερομηνία της πυρκαγιάς  (Sentinel -5)</a:t>
            </a:r>
            <a:endParaRPr b="0" lang="el-GR" sz="1800" spc="-1" strike="noStrike">
              <a:latin typeface="Arial"/>
            </a:endParaRPr>
          </a:p>
        </p:txBody>
      </p:sp>
      <p:sp>
        <p:nvSpPr>
          <p:cNvPr id="171" name=""/>
          <p:cNvSpPr/>
          <p:nvPr/>
        </p:nvSpPr>
        <p:spPr>
          <a:xfrm>
            <a:off x="5677560" y="3960000"/>
            <a:ext cx="180000" cy="540000"/>
          </a:xfrm>
          <a:prstGeom prst="line">
            <a:avLst/>
          </a:prstGeom>
          <a:ln w="0"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"/>
          <p:cNvSpPr/>
          <p:nvPr/>
        </p:nvSpPr>
        <p:spPr>
          <a:xfrm>
            <a:off x="4777560" y="3600000"/>
            <a:ext cx="1074240" cy="4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l-GR" sz="1400" spc="-1" strike="noStrike">
                <a:solidFill>
                  <a:srgbClr val="c9211e"/>
                </a:solidFill>
                <a:latin typeface="Arial"/>
                <a:ea typeface="DejaVu Sans"/>
              </a:rPr>
              <a:t>Date of fire</a:t>
            </a:r>
            <a:endParaRPr b="0" lang="el-G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109 - TextBox"/>
          <p:cNvSpPr/>
          <p:nvPr/>
        </p:nvSpPr>
        <p:spPr>
          <a:xfrm>
            <a:off x="305280" y="2160"/>
            <a:ext cx="9065520" cy="125604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l-GR" sz="4400" spc="-1" strike="noStrike">
                <a:solidFill>
                  <a:srgbClr val="000000"/>
                </a:solidFill>
                <a:latin typeface="Arial"/>
                <a:ea typeface="DejaVu Sans"/>
              </a:rPr>
              <a:t>Καταγραφή αερολυμάτων</a:t>
            </a:r>
            <a:endParaRPr b="0" lang="el-GR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l-GR" sz="4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l-GR" sz="4400" spc="-1" strike="noStrike">
                <a:solidFill>
                  <a:srgbClr val="000000"/>
                </a:solidFill>
                <a:latin typeface="Arial"/>
                <a:ea typeface="DejaVu Sans"/>
              </a:rPr>
              <a:t>(Sentinel-5)</a:t>
            </a:r>
            <a:endParaRPr b="0" lang="el-GR" sz="4400" spc="-1" strike="noStrike">
              <a:latin typeface="Arial"/>
            </a:endParaRPr>
          </a:p>
        </p:txBody>
      </p:sp>
      <p:pic>
        <p:nvPicPr>
          <p:cNvPr id="174" name="110 - Εικόνα" descr=""/>
          <p:cNvPicPr/>
          <p:nvPr/>
        </p:nvPicPr>
        <p:blipFill>
          <a:blip r:embed="rId1"/>
          <a:stretch/>
        </p:blipFill>
        <p:spPr>
          <a:xfrm>
            <a:off x="360" y="1260000"/>
            <a:ext cx="10073520" cy="5424480"/>
          </a:xfrm>
          <a:prstGeom prst="rect">
            <a:avLst/>
          </a:prstGeom>
          <a:ln w="0">
            <a:noFill/>
          </a:ln>
        </p:spPr>
      </p:pic>
      <p:sp>
        <p:nvSpPr>
          <p:cNvPr id="175" name="111 - TextBox"/>
          <p:cNvSpPr/>
          <p:nvPr/>
        </p:nvSpPr>
        <p:spPr>
          <a:xfrm>
            <a:off x="1080000" y="6673680"/>
            <a:ext cx="7373880" cy="59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Υψηλή κορυφή λεπτών στερεών σωματιδίων στον αέρα την ημερομηνία της πυρκαγιάς (Sentinel - 5)</a:t>
            </a:r>
            <a:endParaRPr b="0" lang="el-GR" sz="1800" spc="-1" strike="noStrike">
              <a:latin typeface="Arial"/>
            </a:endParaRPr>
          </a:p>
        </p:txBody>
      </p:sp>
      <p:sp>
        <p:nvSpPr>
          <p:cNvPr id="176" name=""/>
          <p:cNvSpPr/>
          <p:nvPr/>
        </p:nvSpPr>
        <p:spPr>
          <a:xfrm flipV="1">
            <a:off x="5940000" y="4320000"/>
            <a:ext cx="180000" cy="360000"/>
          </a:xfrm>
          <a:prstGeom prst="line">
            <a:avLst/>
          </a:prstGeom>
          <a:ln w="0"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"/>
          <p:cNvSpPr/>
          <p:nvPr/>
        </p:nvSpPr>
        <p:spPr>
          <a:xfrm>
            <a:off x="5580000" y="4680000"/>
            <a:ext cx="1049760" cy="28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l-GR" sz="1400" spc="-1" strike="noStrike">
                <a:solidFill>
                  <a:srgbClr val="c9211e"/>
                </a:solidFill>
                <a:latin typeface="Arial"/>
                <a:ea typeface="DejaVu Sans"/>
              </a:rPr>
              <a:t>Date of fire</a:t>
            </a:r>
            <a:endParaRPr b="0" lang="el-G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"/>
          <p:cNvSpPr/>
          <p:nvPr/>
        </p:nvSpPr>
        <p:spPr>
          <a:xfrm>
            <a:off x="720000" y="180000"/>
            <a:ext cx="8637120" cy="71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l-GR" sz="2200" spc="-1" strike="noStrike">
                <a:solidFill>
                  <a:srgbClr val="000000"/>
                </a:solidFill>
                <a:latin typeface="Arial"/>
                <a:ea typeface="DejaVu Sans"/>
              </a:rPr>
              <a:t>Ανίχνευση της θερμοκρασίας στην καμένη περιοχή και σε μια περιοχή δίπλα της (Landsat-8)</a:t>
            </a:r>
            <a:endParaRPr b="0" lang="el-GR" sz="2200" spc="-1" strike="noStrike"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1"/>
          <a:stretch/>
        </p:blipFill>
        <p:spPr>
          <a:xfrm>
            <a:off x="3206880" y="894240"/>
            <a:ext cx="6872040" cy="3308040"/>
          </a:xfrm>
          <a:prstGeom prst="rect">
            <a:avLst/>
          </a:prstGeom>
          <a:ln w="0">
            <a:noFill/>
          </a:ln>
        </p:spPr>
      </p:pic>
      <p:pic>
        <p:nvPicPr>
          <p:cNvPr id="180" name="" descr=""/>
          <p:cNvPicPr/>
          <p:nvPr/>
        </p:nvPicPr>
        <p:blipFill>
          <a:blip r:embed="rId2"/>
          <a:stretch/>
        </p:blipFill>
        <p:spPr>
          <a:xfrm>
            <a:off x="0" y="4204080"/>
            <a:ext cx="6924240" cy="3337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6297120" cy="4091040"/>
          </a:xfrm>
          <a:prstGeom prst="rect">
            <a:avLst/>
          </a:prstGeom>
          <a:ln w="0">
            <a:noFill/>
          </a:ln>
        </p:spPr>
      </p:pic>
      <p:pic>
        <p:nvPicPr>
          <p:cNvPr id="182" name="" descr=""/>
          <p:cNvPicPr/>
          <p:nvPr/>
        </p:nvPicPr>
        <p:blipFill>
          <a:blip r:embed="rId2"/>
          <a:stretch/>
        </p:blipFill>
        <p:spPr>
          <a:xfrm>
            <a:off x="0" y="4113360"/>
            <a:ext cx="5839920" cy="3444480"/>
          </a:xfrm>
          <a:prstGeom prst="rect">
            <a:avLst/>
          </a:prstGeom>
          <a:ln w="0">
            <a:noFill/>
          </a:ln>
        </p:spPr>
      </p:pic>
      <p:sp>
        <p:nvSpPr>
          <p:cNvPr id="183" name=""/>
          <p:cNvSpPr/>
          <p:nvPr/>
        </p:nvSpPr>
        <p:spPr>
          <a:xfrm flipH="1" flipV="1">
            <a:off x="4984560" y="1792800"/>
            <a:ext cx="47880" cy="914040"/>
          </a:xfrm>
          <a:prstGeom prst="line">
            <a:avLst/>
          </a:prstGeom>
          <a:ln w="0">
            <a:solidFill>
              <a:srgbClr val="f10d0c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"/>
          <p:cNvSpPr/>
          <p:nvPr/>
        </p:nvSpPr>
        <p:spPr>
          <a:xfrm>
            <a:off x="4680000" y="2520000"/>
            <a:ext cx="1077120" cy="72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l-GR" sz="1500" spc="-1" strike="noStrike">
                <a:solidFill>
                  <a:srgbClr val="c9211e"/>
                </a:solidFill>
                <a:latin typeface="Arial"/>
                <a:ea typeface="DejaVu Sans"/>
              </a:rPr>
              <a:t>Date of fire</a:t>
            </a:r>
            <a:endParaRPr b="0" lang="el-GR" sz="1500" spc="-1" strike="noStrike"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4684680" y="6379200"/>
            <a:ext cx="1257120" cy="93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l-GR" sz="1500" spc="-1" strike="noStrike">
                <a:solidFill>
                  <a:srgbClr val="c9211e"/>
                </a:solidFill>
                <a:latin typeface="Arial"/>
                <a:ea typeface="DejaVu Sans"/>
              </a:rPr>
              <a:t>Date of fire</a:t>
            </a:r>
            <a:endParaRPr b="0" lang="el-GR" sz="1500" spc="-1" strike="noStrike">
              <a:latin typeface="Arial"/>
            </a:endParaRPr>
          </a:p>
        </p:txBody>
      </p:sp>
      <p:sp>
        <p:nvSpPr>
          <p:cNvPr id="186" name=""/>
          <p:cNvSpPr/>
          <p:nvPr/>
        </p:nvSpPr>
        <p:spPr>
          <a:xfrm flipH="1" flipV="1">
            <a:off x="4619880" y="5943960"/>
            <a:ext cx="47880" cy="914040"/>
          </a:xfrm>
          <a:prstGeom prst="line">
            <a:avLst/>
          </a:prstGeom>
          <a:ln w="0">
            <a:solidFill>
              <a:srgbClr val="f10d0c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"/>
          <p:cNvSpPr/>
          <p:nvPr/>
        </p:nvSpPr>
        <p:spPr>
          <a:xfrm>
            <a:off x="6660000" y="1980000"/>
            <a:ext cx="3057120" cy="267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l-GR" sz="2600" spc="-1" strike="noStrike">
                <a:solidFill>
                  <a:srgbClr val="000000"/>
                </a:solidFill>
                <a:latin typeface="Arial"/>
                <a:ea typeface="DejaVu Sans"/>
              </a:rPr>
              <a:t>Η θερμοκρασία στο καμένο δάσος είναι υψηλότερη σε σύγκριση με το δάσος ακριβώς δίπλα του!</a:t>
            </a:r>
            <a:endParaRPr b="0" lang="el-GR" sz="2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l-GR" sz="2600" spc="-1" strike="noStrike">
                <a:solidFill>
                  <a:srgbClr val="000000"/>
                </a:solidFill>
                <a:latin typeface="Arial"/>
                <a:ea typeface="DejaVu Sans"/>
              </a:rPr>
              <a:t>(Landsat-8)</a:t>
            </a:r>
            <a:endParaRPr b="0" lang="el-GR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84 - Εικόνα" descr=""/>
          <p:cNvPicPr/>
          <p:nvPr/>
        </p:nvPicPr>
        <p:blipFill>
          <a:blip r:embed="rId1"/>
          <a:stretch/>
        </p:blipFill>
        <p:spPr>
          <a:xfrm>
            <a:off x="1260000" y="526320"/>
            <a:ext cx="7895520" cy="4687560"/>
          </a:xfrm>
          <a:prstGeom prst="rect">
            <a:avLst/>
          </a:prstGeom>
          <a:ln w="0">
            <a:noFill/>
          </a:ln>
        </p:spPr>
      </p:pic>
      <p:sp>
        <p:nvSpPr>
          <p:cNvPr id="118" name="85 - TextBox"/>
          <p:cNvSpPr/>
          <p:nvPr/>
        </p:nvSpPr>
        <p:spPr>
          <a:xfrm>
            <a:off x="1600200" y="5546880"/>
            <a:ext cx="4944600" cy="85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Μεταξύ των συνεπειών της κλιματικής κρίσης είναι:</a:t>
            </a:r>
            <a:endParaRPr b="0" lang="el-G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1) Οι πυρκαγιές είναι πολύ δύσκολο να σβήσουν</a:t>
            </a:r>
            <a:endParaRPr b="0" lang="el-G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2) Ξηρασία – λειψυδρία</a:t>
            </a:r>
            <a:endParaRPr b="0" lang="el-G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112 - TextBox"/>
          <p:cNvSpPr/>
          <p:nvPr/>
        </p:nvSpPr>
        <p:spPr>
          <a:xfrm>
            <a:off x="457200" y="342360"/>
            <a:ext cx="9065520" cy="125604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l-GR" sz="4400" spc="-1" strike="noStrike">
                <a:solidFill>
                  <a:srgbClr val="000000"/>
                </a:solidFill>
                <a:latin typeface="Arial"/>
                <a:ea typeface="DejaVu Sans"/>
              </a:rPr>
              <a:t>Λύση</a:t>
            </a:r>
            <a:endParaRPr b="0" lang="el-GR" sz="4400" spc="-1" strike="noStrike">
              <a:latin typeface="Arial"/>
            </a:endParaRPr>
          </a:p>
        </p:txBody>
      </p:sp>
      <p:sp>
        <p:nvSpPr>
          <p:cNvPr id="189" name="113 - TextBox"/>
          <p:cNvSpPr/>
          <p:nvPr/>
        </p:nvSpPr>
        <p:spPr>
          <a:xfrm>
            <a:off x="504000" y="1841040"/>
            <a:ext cx="9065520" cy="484884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417"/>
              </a:spcAft>
            </a:pPr>
            <a:r>
              <a:rPr b="0" lang="el-GR" sz="3200" spc="-1" strike="noStrike">
                <a:solidFill>
                  <a:srgbClr val="000000"/>
                </a:solidFill>
                <a:latin typeface="Arial"/>
                <a:ea typeface="DejaVu Sans"/>
              </a:rPr>
              <a:t>Οι «Δροσουλίτες» πραγματοποίησαν έρευνα και προτείνουν εναλλακτικές λύσεις για την προστασία της περιοχής (ανθρώπινες ζωές, περιβάλλον και περιουσίες) από παρόμοιες καταστροφές στο μέλλον.</a:t>
            </a:r>
            <a:endParaRPr b="0" lang="el-G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1 - Τίτλος"/>
          <p:cNvSpPr/>
          <p:nvPr/>
        </p:nvSpPr>
        <p:spPr>
          <a:xfrm>
            <a:off x="504000" y="301320"/>
            <a:ext cx="9065520" cy="12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Δίκτυο οικιστικών κολυμβητικών δεξαμενών και υδατοφραγμάτων </a:t>
            </a:r>
            <a:endParaRPr b="0" lang="el-GR" sz="1800" spc="-1" strike="noStrike">
              <a:latin typeface="Arial"/>
            </a:endParaRPr>
          </a:p>
        </p:txBody>
      </p:sp>
      <p:sp>
        <p:nvSpPr>
          <p:cNvPr id="191" name="2 - Θέση κειμένου"/>
          <p:cNvSpPr/>
          <p:nvPr/>
        </p:nvSpPr>
        <p:spPr>
          <a:xfrm>
            <a:off x="504000" y="1769040"/>
            <a:ext cx="9065520" cy="484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"/>
          <p:cNvSpPr/>
          <p:nvPr/>
        </p:nvSpPr>
        <p:spPr>
          <a:xfrm>
            <a:off x="900000" y="1800000"/>
            <a:ext cx="8456040" cy="162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H ιδέα είναι να χρησιμοποιηθεί το νερό που βρίσκεται στις πισίνες της περιοχής για πυρόσβεση</a:t>
            </a:r>
            <a:endParaRPr b="0" lang="el-GR" sz="18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Όταν έρθει η ώρα να αντικατασταθεί το νερό της πισίνας θα συλλέγεται σε δεξαμενές, οι οποίες θα συνδέονται με ένα δίκτυο πυροσβεστήρων.</a:t>
            </a:r>
            <a:endParaRPr b="0" lang="el-GR" sz="1800" spc="-1" strike="noStrike">
              <a:latin typeface="Arial"/>
            </a:endParaRPr>
          </a:p>
          <a:p>
            <a:pPr marL="216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Εναλλακτικά, τα πυροσβεστικά οχήματα μπορούν να αντλούν νερό από αυτές τις δεξαμενές.</a:t>
            </a:r>
            <a:endParaRPr b="0" lang="el-G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1 - Τίτλος"/>
          <p:cNvSpPr/>
          <p:nvPr/>
        </p:nvSpPr>
        <p:spPr>
          <a:xfrm>
            <a:off x="504000" y="113760"/>
            <a:ext cx="9065520" cy="102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4a452a"/>
                </a:solidFill>
                <a:latin typeface="Arial"/>
                <a:ea typeface="DejaVu Sans"/>
              </a:rPr>
              <a:t>Εγκατάσταση αισθητήρων πυρκαγιάς που καλύπτουν την περιοχή </a:t>
            </a:r>
            <a:endParaRPr b="0" lang="el-GR" sz="3200" spc="-1" strike="noStrike">
              <a:latin typeface="Arial"/>
            </a:endParaRPr>
          </a:p>
        </p:txBody>
      </p:sp>
      <p:sp>
        <p:nvSpPr>
          <p:cNvPr id="194" name="2 - Θέση κειμένου"/>
          <p:cNvSpPr/>
          <p:nvPr/>
        </p:nvSpPr>
        <p:spPr>
          <a:xfrm>
            <a:off x="504000" y="1769040"/>
            <a:ext cx="9065520" cy="484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5" name="Picture 2" descr=""/>
          <p:cNvPicPr/>
          <p:nvPr/>
        </p:nvPicPr>
        <p:blipFill>
          <a:blip r:embed="rId1"/>
          <a:stretch/>
        </p:blipFill>
        <p:spPr>
          <a:xfrm>
            <a:off x="457200" y="1143000"/>
            <a:ext cx="3746880" cy="3427200"/>
          </a:xfrm>
          <a:prstGeom prst="rect">
            <a:avLst/>
          </a:prstGeom>
          <a:ln w="9525">
            <a:noFill/>
          </a:ln>
        </p:spPr>
      </p:pic>
      <p:pic>
        <p:nvPicPr>
          <p:cNvPr id="196" name="Picture 3" descr=""/>
          <p:cNvPicPr/>
          <p:nvPr/>
        </p:nvPicPr>
        <p:blipFill>
          <a:blip r:embed="rId2"/>
          <a:stretch/>
        </p:blipFill>
        <p:spPr>
          <a:xfrm>
            <a:off x="6629400" y="1143000"/>
            <a:ext cx="3194280" cy="2146680"/>
          </a:xfrm>
          <a:prstGeom prst="rect">
            <a:avLst/>
          </a:prstGeom>
          <a:ln w="9525">
            <a:noFill/>
          </a:ln>
        </p:spPr>
      </p:pic>
      <p:pic>
        <p:nvPicPr>
          <p:cNvPr id="197" name="Picture 4" descr=""/>
          <p:cNvPicPr/>
          <p:nvPr/>
        </p:nvPicPr>
        <p:blipFill>
          <a:blip r:embed="rId3"/>
          <a:stretch/>
        </p:blipFill>
        <p:spPr>
          <a:xfrm>
            <a:off x="4343400" y="1160640"/>
            <a:ext cx="2027520" cy="3180960"/>
          </a:xfrm>
          <a:prstGeom prst="rect">
            <a:avLst/>
          </a:prstGeom>
          <a:ln w="9525">
            <a:noFill/>
          </a:ln>
        </p:spPr>
      </p:pic>
      <p:sp>
        <p:nvSpPr>
          <p:cNvPr id="198" name=""/>
          <p:cNvSpPr/>
          <p:nvPr/>
        </p:nvSpPr>
        <p:spPr>
          <a:xfrm>
            <a:off x="326520" y="4584600"/>
            <a:ext cx="8815680" cy="204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Το Insight Robotics Wildfire Detection System αποτελείται από ένα δίκτυο πλήρως αυτοματοποιημένων ρομπότ InsightFD1, εξοπλισμένων με προηγμένους θερμικούς αισθητήρες που διαθέτουν  λογισμικο επεξεργασίας εικόνας.</a:t>
            </a:r>
            <a:endParaRPr b="0" lang="el-G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* </a:t>
            </a:r>
            <a:r>
              <a:rPr b="1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Κάλυψη</a:t>
            </a:r>
            <a:r>
              <a:rPr b="0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- Κάθε ρομπότ με αισθητήρες μπορεί να σαρώσει έως και </a:t>
            </a:r>
            <a:r>
              <a:rPr b="1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10 km </a:t>
            </a:r>
            <a:r>
              <a:rPr b="0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δάσους σε </a:t>
            </a:r>
            <a:r>
              <a:rPr b="1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διάμετρο</a:t>
            </a:r>
            <a:endParaRPr b="0" lang="el-G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* </a:t>
            </a:r>
            <a:r>
              <a:rPr b="1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Ακρίβεια</a:t>
            </a:r>
            <a:r>
              <a:rPr b="0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- Πλήρως αυτοματοποιημένο σύστημα έχει αποδεδειγμένο ποσοστό ανίχνευσης </a:t>
            </a:r>
            <a:r>
              <a:rPr b="1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100%</a:t>
            </a:r>
            <a:r>
              <a:rPr b="0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l-G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* </a:t>
            </a:r>
            <a:r>
              <a:rPr b="1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Χρόνοι απόκρισης</a:t>
            </a:r>
            <a:r>
              <a:rPr b="0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- Μειώνει τους χρόνους απόκρισης από τρεις ώρες σε μόλις</a:t>
            </a:r>
            <a:endParaRPr b="0" lang="el-G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15 λεπτά</a:t>
            </a:r>
            <a:endParaRPr b="0" lang="el-G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* Το δίκτυο των ρομπότ επικοινωνεί με μια κεντρική πλατφόρμα που βασίζεται στο σύννεφο gis</a:t>
            </a:r>
            <a:endParaRPr b="0" lang="el-G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" descr=""/>
          <p:cNvPicPr/>
          <p:nvPr/>
        </p:nvPicPr>
        <p:blipFill>
          <a:blip r:embed="rId1"/>
          <a:stretch/>
        </p:blipFill>
        <p:spPr>
          <a:xfrm>
            <a:off x="3960" y="1810440"/>
            <a:ext cx="10076760" cy="4895280"/>
          </a:xfrm>
          <a:prstGeom prst="rect">
            <a:avLst/>
          </a:prstGeom>
          <a:ln w="0">
            <a:noFill/>
          </a:ln>
        </p:spPr>
      </p:pic>
      <p:sp>
        <p:nvSpPr>
          <p:cNvPr id="200" name=""/>
          <p:cNvSpPr/>
          <p:nvPr/>
        </p:nvSpPr>
        <p:spPr>
          <a:xfrm>
            <a:off x="3636000" y="3708000"/>
            <a:ext cx="1076400" cy="896400"/>
          </a:xfrm>
          <a:prstGeom prst="ellipse">
            <a:avLst/>
          </a:prstGeom>
          <a:noFill/>
          <a:ln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4400" rIns="104400" tIns="59400" bIns="59400" anchor="ctr">
            <a:noAutofit/>
          </a:bodyPr>
          <a:p>
            <a:pPr algn="ctr">
              <a:lnSpc>
                <a:spcPct val="100000"/>
              </a:lnSpc>
            </a:pPr>
            <a:r>
              <a:rPr b="0" lang="el-GR" sz="1500" spc="-1" strike="noStrike">
                <a:solidFill>
                  <a:srgbClr val="729fcf"/>
                </a:solidFill>
                <a:latin typeface="Arial"/>
                <a:ea typeface="DejaVu Sans"/>
              </a:rPr>
              <a:t>Pool</a:t>
            </a:r>
            <a:endParaRPr b="0" lang="el-GR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l-GR" sz="1500" spc="-1" strike="noStrike">
                <a:solidFill>
                  <a:srgbClr val="729fcf"/>
                </a:solidFill>
                <a:latin typeface="Arial"/>
                <a:ea typeface="DejaVu Sans"/>
              </a:rPr>
              <a:t>Network</a:t>
            </a:r>
            <a:endParaRPr b="0" lang="el-GR" sz="1500" spc="-1" strike="noStrike">
              <a:latin typeface="Arial"/>
            </a:endParaRPr>
          </a:p>
        </p:txBody>
      </p:sp>
      <p:sp>
        <p:nvSpPr>
          <p:cNvPr id="201" name=""/>
          <p:cNvSpPr/>
          <p:nvPr/>
        </p:nvSpPr>
        <p:spPr>
          <a:xfrm>
            <a:off x="6300000" y="2880000"/>
            <a:ext cx="464760" cy="536400"/>
          </a:xfrm>
          <a:prstGeom prst="ellipse">
            <a:avLst/>
          </a:prstGeom>
          <a:noFill/>
          <a:ln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4400" rIns="104400" tIns="59400" bIns="59400" anchor="ctr">
            <a:noAutofit/>
          </a:bodyPr>
          <a:p>
            <a:pPr>
              <a:lnSpc>
                <a:spcPct val="100000"/>
              </a:lnSpc>
            </a:pPr>
            <a:r>
              <a:rPr b="0" lang="el-GR" sz="1200" spc="-1" strike="noStrike">
                <a:solidFill>
                  <a:srgbClr val="b4c7dc"/>
                </a:solidFill>
                <a:latin typeface="Arial"/>
                <a:ea typeface="DejaVu Sans"/>
              </a:rPr>
              <a:t>InsightFD1</a:t>
            </a:r>
            <a:endParaRPr b="0" lang="el-GR" sz="1200" spc="-1" strike="noStrike">
              <a:latin typeface="Arial"/>
            </a:endParaRPr>
          </a:p>
        </p:txBody>
      </p:sp>
      <p:sp>
        <p:nvSpPr>
          <p:cNvPr id="202" name=""/>
          <p:cNvSpPr/>
          <p:nvPr/>
        </p:nvSpPr>
        <p:spPr>
          <a:xfrm rot="17153400">
            <a:off x="5190120" y="4408200"/>
            <a:ext cx="2696400" cy="85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l-GR" sz="1400" spc="-1" strike="noStrike">
                <a:solidFill>
                  <a:srgbClr val="b4c7dc"/>
                </a:solidFill>
                <a:latin typeface="Arial"/>
                <a:ea typeface="DejaVu Sans"/>
              </a:rPr>
              <a:t>Robot Detection Radius</a:t>
            </a:r>
            <a:endParaRPr b="0" lang="el-GR" sz="1400" spc="-1" strike="noStrike">
              <a:latin typeface="Arial"/>
            </a:endParaRPr>
          </a:p>
        </p:txBody>
      </p:sp>
      <p:sp>
        <p:nvSpPr>
          <p:cNvPr id="203" name=""/>
          <p:cNvSpPr/>
          <p:nvPr/>
        </p:nvSpPr>
        <p:spPr>
          <a:xfrm>
            <a:off x="1143000" y="603360"/>
            <a:ext cx="7736400" cy="76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l-GR" sz="2400" spc="-1" strike="noStrike">
                <a:solidFill>
                  <a:srgbClr val="000000"/>
                </a:solidFill>
                <a:latin typeface="Arial"/>
                <a:ea typeface="DejaVu Sans"/>
              </a:rPr>
              <a:t>Τοποθεσία και ακτίνα ανίχνευσης ρομπότ (InsightFD1)</a:t>
            </a:r>
            <a:endParaRPr b="0" lang="el-G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1 - Τίτλος"/>
          <p:cNvSpPr/>
          <p:nvPr/>
        </p:nvSpPr>
        <p:spPr>
          <a:xfrm>
            <a:off x="457200" y="685800"/>
            <a:ext cx="9065520" cy="12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31859c"/>
                </a:solidFill>
                <a:latin typeface="Arial"/>
                <a:ea typeface="DejaVu Sans"/>
              </a:rPr>
              <a:t>Υπάρχουσες πισίνες στην  περιοχή (Google Earth)</a:t>
            </a:r>
            <a:endParaRPr b="0" lang="el-GR" sz="2800" spc="-1" strike="noStrike">
              <a:latin typeface="Arial"/>
            </a:endParaRPr>
          </a:p>
        </p:txBody>
      </p:sp>
      <p:sp>
        <p:nvSpPr>
          <p:cNvPr id="205" name="2 - Θέση κειμένου"/>
          <p:cNvSpPr/>
          <p:nvPr/>
        </p:nvSpPr>
        <p:spPr>
          <a:xfrm>
            <a:off x="504000" y="1769040"/>
            <a:ext cx="9065520" cy="484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6" name="114 - Εικόνα" descr=""/>
          <p:cNvPicPr/>
          <p:nvPr/>
        </p:nvPicPr>
        <p:blipFill>
          <a:blip r:embed="rId1"/>
          <a:stretch/>
        </p:blipFill>
        <p:spPr>
          <a:xfrm>
            <a:off x="5400" y="1828800"/>
            <a:ext cx="10073520" cy="5753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"/>
          <p:cNvSpPr/>
          <p:nvPr/>
        </p:nvSpPr>
        <p:spPr>
          <a:xfrm>
            <a:off x="1043280" y="249840"/>
            <a:ext cx="7194600" cy="65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l-GR" sz="2000" spc="-1" strike="noStrike">
                <a:solidFill>
                  <a:srgbClr val="000000"/>
                </a:solidFill>
                <a:latin typeface="Arial"/>
                <a:ea typeface="DejaVu Sans"/>
              </a:rPr>
              <a:t>Υποθέτοντας ότι η ακτίνα κάθε πυροσβεστήρα είναι περίπου 50 μέτρα, το φράγμα νερού απεικονίζεται παρακάτω:</a:t>
            </a:r>
            <a:endParaRPr b="0" lang="el-GR" sz="2000" spc="-1" strike="noStrike">
              <a:latin typeface="Arial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1"/>
          <a:stretch/>
        </p:blipFill>
        <p:spPr>
          <a:xfrm>
            <a:off x="0" y="972000"/>
            <a:ext cx="10074960" cy="5615640"/>
          </a:xfrm>
          <a:prstGeom prst="rect">
            <a:avLst/>
          </a:prstGeom>
          <a:ln w="0">
            <a:noFill/>
          </a:ln>
        </p:spPr>
      </p:pic>
      <p:sp>
        <p:nvSpPr>
          <p:cNvPr id="209" name=""/>
          <p:cNvSpPr/>
          <p:nvPr/>
        </p:nvSpPr>
        <p:spPr>
          <a:xfrm>
            <a:off x="720000" y="6660000"/>
            <a:ext cx="7734600" cy="59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Αυτό το δίκτυο θα μπορούσε να σταματήσει τη φωτιά που προέρχεται τόσο από κοντινό δάσος όσο και από αστική περιοχή (π.χ. πυρκαγιά από τσιγάρο ή μπάρμπεκιου)</a:t>
            </a:r>
            <a:endParaRPr b="0" lang="el-G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"/>
          <p:cNvSpPr/>
          <p:nvPr/>
        </p:nvSpPr>
        <p:spPr>
          <a:xfrm>
            <a:off x="1080000" y="259200"/>
            <a:ext cx="7914600" cy="42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l-GR" sz="2400" spc="-1" strike="noStrike">
                <a:solidFill>
                  <a:srgbClr val="000000"/>
                </a:solidFill>
                <a:latin typeface="Arial"/>
                <a:ea typeface="DejaVu Sans"/>
              </a:rPr>
              <a:t>Θέα από την κορυφή του λόφου</a:t>
            </a:r>
            <a:endParaRPr b="0" lang="el-GR" sz="2400" spc="-1" strike="noStrike"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0" y="783360"/>
            <a:ext cx="10074960" cy="5615640"/>
          </a:xfrm>
          <a:prstGeom prst="rect">
            <a:avLst/>
          </a:prstGeom>
          <a:ln w="0">
            <a:noFill/>
          </a:ln>
        </p:spPr>
      </p:pic>
      <p:sp>
        <p:nvSpPr>
          <p:cNvPr id="212" name=""/>
          <p:cNvSpPr/>
          <p:nvPr/>
        </p:nvSpPr>
        <p:spPr>
          <a:xfrm>
            <a:off x="590400" y="6460560"/>
            <a:ext cx="8094600" cy="85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Όταν έρθει η ώρα να αντικατασταθεί το νερό της πισίνας, το παλιό νερό θα συγκεντρωθεί σε δεξαμενές. Αυτό μπορεί να χρησιμοποιηθεί από το δίκτυο πυροσβεστήρων, ή ακόμα και από οχήματα της πυροσβεστικής.</a:t>
            </a:r>
            <a:endParaRPr b="0" lang="el-G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0" y="972000"/>
            <a:ext cx="10078200" cy="5618880"/>
          </a:xfrm>
          <a:prstGeom prst="rect">
            <a:avLst/>
          </a:prstGeom>
          <a:ln w="0">
            <a:noFill/>
          </a:ln>
        </p:spPr>
      </p:pic>
      <p:sp>
        <p:nvSpPr>
          <p:cNvPr id="214" name=""/>
          <p:cNvSpPr/>
          <p:nvPr/>
        </p:nvSpPr>
        <p:spPr>
          <a:xfrm>
            <a:off x="1355760" y="114120"/>
            <a:ext cx="7557840" cy="85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Δημιουργία Δικτύου Πυροσβεστήρα δύο επιπέδων,</a:t>
            </a:r>
            <a:endParaRPr b="0" lang="el-G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1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βασισμένων κυρίως στη θέση των πισινών</a:t>
            </a:r>
            <a:endParaRPr b="0" lang="el-G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(κίτρινη γραμμή - εξωτερική και κόκκινη γραμμή - εσωτερική)</a:t>
            </a:r>
            <a:endParaRPr b="0" lang="el-GR" sz="1800" spc="-1" strike="noStrike"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720000" y="6660000"/>
            <a:ext cx="755784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Κύκλοι με </a:t>
            </a:r>
            <a:r>
              <a:rPr b="1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διακεκομμένες γραμμές</a:t>
            </a:r>
            <a:r>
              <a:rPr b="0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απεικονίζουν τη θέση των επιπλέον </a:t>
            </a:r>
            <a:r>
              <a:rPr b="1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πυροσβεστήρων</a:t>
            </a:r>
            <a:r>
              <a:rPr b="0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όπου </a:t>
            </a:r>
            <a:r>
              <a:rPr b="1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δεν υπάρχει πισίνα</a:t>
            </a:r>
            <a:endParaRPr b="0" lang="el-G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"/>
          <p:cNvSpPr/>
          <p:nvPr/>
        </p:nvSpPr>
        <p:spPr>
          <a:xfrm>
            <a:off x="-360" y="1388880"/>
            <a:ext cx="10074960" cy="490860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 algn="ctr">
              <a:lnSpc>
                <a:spcPct val="100000"/>
              </a:lnSpc>
            </a:pPr>
            <a:r>
              <a:rPr b="0" lang="el-G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endParaRPr b="0" lang="el-GR" sz="1800" spc="-1" strike="noStrike">
              <a:latin typeface="Arial"/>
            </a:endParaRPr>
          </a:p>
        </p:txBody>
      </p:sp>
      <p:sp>
        <p:nvSpPr>
          <p:cNvPr id="217" name=""/>
          <p:cNvSpPr/>
          <p:nvPr/>
        </p:nvSpPr>
        <p:spPr>
          <a:xfrm>
            <a:off x="504000" y="0"/>
            <a:ext cx="9066600" cy="12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Το σύστημά μας μπορεί να προσφέρει ένα φράγμα για να σταματήσει η φωτιά και  να μην περάσει στο παρθένο δάσος της Πεντέλης</a:t>
            </a:r>
            <a:endParaRPr b="0" lang="el-GR" sz="1800" spc="-1" strike="noStrike"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5040000" y="1980000"/>
            <a:ext cx="269460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l-GR" sz="1800" spc="-1" strike="noStrike">
                <a:solidFill>
                  <a:srgbClr val="ffffff"/>
                </a:solidFill>
                <a:latin typeface="Arial"/>
                <a:ea typeface="DejaVu Sans"/>
              </a:rPr>
              <a:t>Δίκτυο </a:t>
            </a:r>
            <a:endParaRPr b="0" lang="el-G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l-GR" sz="1800" spc="-1" strike="noStrike">
                <a:solidFill>
                  <a:srgbClr val="ffffff"/>
                </a:solidFill>
                <a:latin typeface="Arial"/>
                <a:ea typeface="DejaVu Sans"/>
              </a:rPr>
              <a:t>πισινών</a:t>
            </a:r>
            <a:endParaRPr b="0" lang="el-GR" sz="1800" spc="-1" strike="noStrike">
              <a:latin typeface="Arial"/>
            </a:endParaRPr>
          </a:p>
        </p:txBody>
      </p:sp>
      <p:sp>
        <p:nvSpPr>
          <p:cNvPr id="219" name=""/>
          <p:cNvSpPr/>
          <p:nvPr/>
        </p:nvSpPr>
        <p:spPr>
          <a:xfrm rot="1563000">
            <a:off x="2873880" y="3871080"/>
            <a:ext cx="2694600" cy="59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l-GR" sz="1800" spc="-1" strike="noStrike">
                <a:solidFill>
                  <a:srgbClr val="ffffff"/>
                </a:solidFill>
                <a:latin typeface="Arial"/>
                <a:ea typeface="DejaVu Sans"/>
              </a:rPr>
              <a:t>Παρθένο Δάσος Πεντέλης</a:t>
            </a:r>
            <a:endParaRPr b="0" lang="el-GR" sz="18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1081800" y="6515280"/>
            <a:ext cx="737460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Η φωτιά σε αυτό το παρθένο δάσος θα έχει τεράστιο αντίκτυπο στο μικροκλίμα της Αθήνας</a:t>
            </a:r>
            <a:endParaRPr b="0" lang="el-G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86 - TextBox"/>
          <p:cNvSpPr/>
          <p:nvPr/>
        </p:nvSpPr>
        <p:spPr>
          <a:xfrm>
            <a:off x="325440" y="708120"/>
            <a:ext cx="9566640" cy="85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Στις 27/07/21 ξέσπασε φωτιά σε δάσος κοντά στη Δροσιά.</a:t>
            </a:r>
            <a:endParaRPr b="0" lang="el-G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Η φωτιά κατέστρεψε μέρος αυτού του δάσους, αλλά και σπίτια και αυτοκίνητα στη Ροδόπολη και τη Σταμάτα (ακριβώς δίπλα στη Δροσιά).</a:t>
            </a:r>
            <a:endParaRPr b="0" lang="el-GR" sz="1800" spc="-1" strike="noStrike">
              <a:latin typeface="Arial"/>
            </a:endParaRPr>
          </a:p>
        </p:txBody>
      </p:sp>
      <p:sp>
        <p:nvSpPr>
          <p:cNvPr id="120" name="87 - TextBox"/>
          <p:cNvSpPr/>
          <p:nvPr/>
        </p:nvSpPr>
        <p:spPr>
          <a:xfrm>
            <a:off x="253800" y="1636560"/>
            <a:ext cx="9495000" cy="106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Ειδήσεις:</a:t>
            </a:r>
            <a:endParaRPr b="0" lang="el-G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l-GR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https://www.ekathimerini.com/news/1165321/beekeeper-64-to-go-on-trial-for-causing-stamata-fire</a:t>
            </a:r>
            <a:r>
              <a:rPr b="0" lang="el-GR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/</a:t>
            </a:r>
            <a:endParaRPr b="0" lang="el-G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l-G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l-GR" sz="1800" spc="-1" strike="noStrike">
              <a:latin typeface="Arial"/>
            </a:endParaRPr>
          </a:p>
        </p:txBody>
      </p:sp>
      <p:sp>
        <p:nvSpPr>
          <p:cNvPr id="121" name="3 - TextBox"/>
          <p:cNvSpPr/>
          <p:nvPr/>
        </p:nvSpPr>
        <p:spPr>
          <a:xfrm>
            <a:off x="896760" y="0"/>
            <a:ext cx="7351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Στις ειδήσεις καλοκαίρι 2021</a:t>
            </a:r>
            <a:endParaRPr b="0" lang="el-GR" sz="1800" spc="-1" strike="noStrike">
              <a:latin typeface="Arial"/>
            </a:endParaRPr>
          </a:p>
        </p:txBody>
      </p:sp>
      <p:pic>
        <p:nvPicPr>
          <p:cNvPr id="122" name="Picture 4" descr=""/>
          <p:cNvPicPr/>
          <p:nvPr/>
        </p:nvPicPr>
        <p:blipFill>
          <a:blip r:embed="rId3"/>
          <a:stretch/>
        </p:blipFill>
        <p:spPr>
          <a:xfrm>
            <a:off x="539640" y="2565360"/>
            <a:ext cx="2494080" cy="1776960"/>
          </a:xfrm>
          <a:prstGeom prst="rect">
            <a:avLst/>
          </a:prstGeom>
          <a:ln w="9525">
            <a:noFill/>
          </a:ln>
        </p:spPr>
      </p:pic>
      <p:pic>
        <p:nvPicPr>
          <p:cNvPr id="123" name="Picture 5" descr=""/>
          <p:cNvPicPr/>
          <p:nvPr/>
        </p:nvPicPr>
        <p:blipFill>
          <a:blip r:embed="rId4"/>
          <a:stretch/>
        </p:blipFill>
        <p:spPr>
          <a:xfrm>
            <a:off x="4826160" y="2351160"/>
            <a:ext cx="4613400" cy="4299120"/>
          </a:xfrm>
          <a:prstGeom prst="rect">
            <a:avLst/>
          </a:prstGeom>
          <a:ln w="9525">
            <a:noFill/>
          </a:ln>
        </p:spPr>
      </p:pic>
      <p:pic>
        <p:nvPicPr>
          <p:cNvPr id="124" name="Picture 6" descr=""/>
          <p:cNvPicPr/>
          <p:nvPr/>
        </p:nvPicPr>
        <p:blipFill>
          <a:blip r:embed="rId5"/>
          <a:stretch/>
        </p:blipFill>
        <p:spPr>
          <a:xfrm>
            <a:off x="1396800" y="4422600"/>
            <a:ext cx="3228840" cy="302292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2 - Θέση κειμένου"/>
          <p:cNvSpPr/>
          <p:nvPr/>
        </p:nvSpPr>
        <p:spPr>
          <a:xfrm>
            <a:off x="0" y="0"/>
            <a:ext cx="9892080" cy="727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c0504d"/>
                </a:solidFill>
                <a:latin typeface="Arial"/>
                <a:ea typeface="DejaVu Sans"/>
              </a:rPr>
              <a:t>Αεροφωτογραφία UAV από το περιστατικό </a:t>
            </a:r>
            <a:endParaRPr b="0" lang="el-GR" sz="3600" spc="-1" strike="noStrike">
              <a:latin typeface="Arial"/>
            </a:endParaRPr>
          </a:p>
        </p:txBody>
      </p:sp>
      <p:pic>
        <p:nvPicPr>
          <p:cNvPr id="126" name="5 - Εικόνα" descr="Screenshot_20220114_212953.jpg"/>
          <p:cNvPicPr/>
          <p:nvPr/>
        </p:nvPicPr>
        <p:blipFill>
          <a:blip r:embed="rId1"/>
          <a:stretch/>
        </p:blipFill>
        <p:spPr>
          <a:xfrm>
            <a:off x="236520" y="1210680"/>
            <a:ext cx="4511880" cy="2634480"/>
          </a:xfrm>
          <a:prstGeom prst="rect">
            <a:avLst/>
          </a:prstGeom>
          <a:ln w="0">
            <a:noFill/>
          </a:ln>
        </p:spPr>
      </p:pic>
      <p:pic>
        <p:nvPicPr>
          <p:cNvPr id="127" name="6 - Εικόνα" descr="Screenshot_20220114_213304.jpg"/>
          <p:cNvPicPr/>
          <p:nvPr/>
        </p:nvPicPr>
        <p:blipFill>
          <a:blip r:embed="rId2"/>
          <a:stretch/>
        </p:blipFill>
        <p:spPr>
          <a:xfrm>
            <a:off x="5254560" y="1208160"/>
            <a:ext cx="4482720" cy="2565720"/>
          </a:xfrm>
          <a:prstGeom prst="rect">
            <a:avLst/>
          </a:prstGeom>
          <a:ln w="0">
            <a:noFill/>
          </a:ln>
        </p:spPr>
      </p:pic>
      <p:pic>
        <p:nvPicPr>
          <p:cNvPr id="128" name="7 - Εικόνα" descr="Screenshot_20220114_213416.jpg"/>
          <p:cNvPicPr/>
          <p:nvPr/>
        </p:nvPicPr>
        <p:blipFill>
          <a:blip r:embed="rId3"/>
          <a:stretch/>
        </p:blipFill>
        <p:spPr>
          <a:xfrm>
            <a:off x="5268960" y="3994200"/>
            <a:ext cx="4479840" cy="2637000"/>
          </a:xfrm>
          <a:prstGeom prst="rect">
            <a:avLst/>
          </a:prstGeom>
          <a:ln w="0">
            <a:noFill/>
          </a:ln>
        </p:spPr>
      </p:pic>
      <p:pic>
        <p:nvPicPr>
          <p:cNvPr id="129" name="8 - Εικόνα" descr="Screenshot_20220114_212931.jpg"/>
          <p:cNvPicPr/>
          <p:nvPr/>
        </p:nvPicPr>
        <p:blipFill>
          <a:blip r:embed="rId4"/>
          <a:stretch/>
        </p:blipFill>
        <p:spPr>
          <a:xfrm>
            <a:off x="396720" y="4065480"/>
            <a:ext cx="4420440" cy="2494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1 - Τίτλος"/>
          <p:cNvSpPr/>
          <p:nvPr/>
        </p:nvSpPr>
        <p:spPr>
          <a:xfrm>
            <a:off x="504000" y="301320"/>
            <a:ext cx="9065520" cy="12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0000"/>
                </a:solidFill>
                <a:latin typeface="Arial"/>
                <a:ea typeface="DejaVu Sans"/>
              </a:rPr>
              <a:t>Καμένη περιοχή (COPERNICUS SENTINEL 2 ΦΩΤΟΓΡΑΦΙΑ)</a:t>
            </a:r>
            <a:endParaRPr b="0" lang="el-GR" sz="3200" spc="-1" strike="noStrike">
              <a:latin typeface="Arial"/>
            </a:endParaRPr>
          </a:p>
        </p:txBody>
      </p:sp>
      <p:sp>
        <p:nvSpPr>
          <p:cNvPr id="131" name="2 - Θέση κειμένου"/>
          <p:cNvSpPr/>
          <p:nvPr/>
        </p:nvSpPr>
        <p:spPr>
          <a:xfrm>
            <a:off x="0" y="1351080"/>
            <a:ext cx="10074600" cy="56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2" name="Picture 2" descr=""/>
          <p:cNvPicPr/>
          <p:nvPr/>
        </p:nvPicPr>
        <p:blipFill>
          <a:blip r:embed="rId1"/>
          <a:stretch/>
        </p:blipFill>
        <p:spPr>
          <a:xfrm>
            <a:off x="396720" y="1565280"/>
            <a:ext cx="5169240" cy="2136960"/>
          </a:xfrm>
          <a:prstGeom prst="rect">
            <a:avLst/>
          </a:prstGeom>
          <a:ln w="9525">
            <a:noFill/>
          </a:ln>
        </p:spPr>
      </p:pic>
      <p:pic>
        <p:nvPicPr>
          <p:cNvPr id="133" name="Picture 3" descr=""/>
          <p:cNvPicPr/>
          <p:nvPr/>
        </p:nvPicPr>
        <p:blipFill>
          <a:blip r:embed="rId2"/>
          <a:stretch/>
        </p:blipFill>
        <p:spPr>
          <a:xfrm>
            <a:off x="468360" y="5221440"/>
            <a:ext cx="5579640" cy="2332440"/>
          </a:xfrm>
          <a:prstGeom prst="rect">
            <a:avLst/>
          </a:prstGeom>
          <a:ln w="9525">
            <a:noFill/>
          </a:ln>
        </p:spPr>
      </p:pic>
      <p:pic>
        <p:nvPicPr>
          <p:cNvPr id="134" name="Picture 4" descr=""/>
          <p:cNvPicPr/>
          <p:nvPr/>
        </p:nvPicPr>
        <p:blipFill>
          <a:blip r:embed="rId3"/>
          <a:stretch/>
        </p:blipFill>
        <p:spPr>
          <a:xfrm>
            <a:off x="4785120" y="2637000"/>
            <a:ext cx="5289480" cy="247032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1 - Τίτλος"/>
          <p:cNvSpPr/>
          <p:nvPr/>
        </p:nvSpPr>
        <p:spPr>
          <a:xfrm>
            <a:off x="210600" y="0"/>
            <a:ext cx="10074600" cy="12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c0504d"/>
                </a:solidFill>
                <a:latin typeface="Arial"/>
                <a:ea typeface="DejaVu Sans"/>
              </a:rPr>
              <a:t>  </a:t>
            </a:r>
            <a:r>
              <a:rPr b="1" lang="en-US" sz="3200" spc="-1" strike="noStrike">
                <a:solidFill>
                  <a:srgbClr val="c0504d"/>
                </a:solidFill>
                <a:latin typeface="Arial"/>
                <a:ea typeface="DejaVu Sans"/>
              </a:rPr>
              <a:t>Τρισδιάστατη άποψη του εδάφους της καμένης περιοχής</a:t>
            </a:r>
            <a:endParaRPr b="0" lang="el-GR" sz="3200" spc="-1" strike="noStrike">
              <a:latin typeface="Arial"/>
            </a:endParaRPr>
          </a:p>
        </p:txBody>
      </p:sp>
      <p:sp>
        <p:nvSpPr>
          <p:cNvPr id="136" name="2 - Θέση κειμένου"/>
          <p:cNvSpPr/>
          <p:nvPr/>
        </p:nvSpPr>
        <p:spPr>
          <a:xfrm>
            <a:off x="0" y="1351080"/>
            <a:ext cx="9820440" cy="535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7" name="3 - Εικόνα" descr="τρισδιαστατη απεικονιση περιοχης (1).png"/>
          <p:cNvPicPr/>
          <p:nvPr/>
        </p:nvPicPr>
        <p:blipFill>
          <a:blip r:embed="rId1"/>
          <a:stretch/>
        </p:blipFill>
        <p:spPr>
          <a:xfrm>
            <a:off x="1611360" y="2065320"/>
            <a:ext cx="6277320" cy="3966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1 - Τίτλος"/>
          <p:cNvSpPr/>
          <p:nvPr/>
        </p:nvSpPr>
        <p:spPr>
          <a:xfrm>
            <a:off x="504000" y="301320"/>
            <a:ext cx="9065520" cy="12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c0504d"/>
                </a:solidFill>
                <a:latin typeface="Arial"/>
                <a:ea typeface="DejaVu Sans"/>
              </a:rPr>
              <a:t>Earth άποψη της περιοχής από Openstreet και google </a:t>
            </a:r>
            <a:endParaRPr b="0" lang="el-GR" sz="2800" spc="-1" strike="noStrike">
              <a:latin typeface="Arial"/>
            </a:endParaRPr>
          </a:p>
        </p:txBody>
      </p:sp>
      <p:sp>
        <p:nvSpPr>
          <p:cNvPr id="139" name="2 - Θέση κειμένου"/>
          <p:cNvSpPr/>
          <p:nvPr/>
        </p:nvSpPr>
        <p:spPr>
          <a:xfrm>
            <a:off x="0" y="1351080"/>
            <a:ext cx="9820440" cy="55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0" name="Picture 2" descr=""/>
          <p:cNvPicPr/>
          <p:nvPr/>
        </p:nvPicPr>
        <p:blipFill>
          <a:blip r:embed="rId1"/>
          <a:stretch/>
        </p:blipFill>
        <p:spPr>
          <a:xfrm>
            <a:off x="325440" y="1708200"/>
            <a:ext cx="4642200" cy="2598120"/>
          </a:xfrm>
          <a:prstGeom prst="rect">
            <a:avLst/>
          </a:prstGeom>
          <a:ln w="9525">
            <a:noFill/>
          </a:ln>
        </p:spPr>
      </p:pic>
      <p:pic>
        <p:nvPicPr>
          <p:cNvPr id="141" name="Picture 3" descr=""/>
          <p:cNvPicPr/>
          <p:nvPr/>
        </p:nvPicPr>
        <p:blipFill>
          <a:blip r:embed="rId2"/>
          <a:stretch/>
        </p:blipFill>
        <p:spPr>
          <a:xfrm>
            <a:off x="4754520" y="3922560"/>
            <a:ext cx="4808880" cy="298044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88 - TextBox"/>
          <p:cNvSpPr/>
          <p:nvPr/>
        </p:nvSpPr>
        <p:spPr>
          <a:xfrm>
            <a:off x="0" y="228600"/>
            <a:ext cx="10078920" cy="1344600"/>
          </a:xfrm>
          <a:prstGeom prst="rect">
            <a:avLst/>
          </a:prstGeom>
          <a:solidFill>
            <a:srgbClr val="ffffff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17375e"/>
                </a:solidFill>
                <a:latin typeface="Arial"/>
                <a:ea typeface="DejaVu Sans"/>
              </a:rPr>
              <a:t>Δορυφορικά δεδομένα του  ανέμου και των ατμοσφαιρικών συνθηκών κατά το περιστατικό της πυρκαγιάς</a:t>
            </a:r>
            <a:endParaRPr b="0" lang="el-GR" sz="3600" spc="-1" strike="noStrike">
              <a:latin typeface="Arial"/>
            </a:endParaRPr>
          </a:p>
        </p:txBody>
      </p:sp>
      <p:pic>
        <p:nvPicPr>
          <p:cNvPr id="143" name="89 - Εικόνα" descr=""/>
          <p:cNvPicPr/>
          <p:nvPr/>
        </p:nvPicPr>
        <p:blipFill>
          <a:blip r:embed="rId1"/>
          <a:stretch/>
        </p:blipFill>
        <p:spPr>
          <a:xfrm>
            <a:off x="360" y="1828800"/>
            <a:ext cx="10073520" cy="4825080"/>
          </a:xfrm>
          <a:prstGeom prst="rect">
            <a:avLst/>
          </a:prstGeom>
          <a:ln w="0">
            <a:noFill/>
          </a:ln>
        </p:spPr>
      </p:pic>
      <p:sp>
        <p:nvSpPr>
          <p:cNvPr id="144" name=""/>
          <p:cNvSpPr/>
          <p:nvPr/>
        </p:nvSpPr>
        <p:spPr>
          <a:xfrm>
            <a:off x="900000" y="6840000"/>
            <a:ext cx="80974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l-G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Find the link </a:t>
            </a:r>
            <a:r>
              <a:rPr b="0" lang="el-GR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here</a:t>
            </a:r>
            <a:endParaRPr b="0" lang="el-G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1 - Τίτλος"/>
          <p:cNvSpPr/>
          <p:nvPr/>
        </p:nvSpPr>
        <p:spPr>
          <a:xfrm>
            <a:off x="504000" y="301320"/>
            <a:ext cx="9065520" cy="125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Ο άνεμος και οι ατμοσφαιρικές συνθήκες που επικρατούσαν κατά τη διάρκεια της πυρκαγιάς</a:t>
            </a:r>
            <a:endParaRPr b="0" lang="el-GR" sz="3600" spc="-1" strike="noStrike">
              <a:latin typeface="Arial"/>
            </a:endParaRPr>
          </a:p>
        </p:txBody>
      </p:sp>
      <p:sp>
        <p:nvSpPr>
          <p:cNvPr id="146" name="2 - Θέση κειμένου"/>
          <p:cNvSpPr/>
          <p:nvPr/>
        </p:nvSpPr>
        <p:spPr>
          <a:xfrm>
            <a:off x="0" y="1828800"/>
            <a:ext cx="3279960" cy="63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ΣΤΟΙΧΕΙΑ που καταγράφηκαν από τον τοπικό μετεωρολογικό σταθμό:</a:t>
            </a:r>
            <a:endParaRPr b="0" lang="el-GR" sz="1800" spc="-1" strike="noStrike">
              <a:latin typeface="Arial"/>
            </a:endParaRPr>
          </a:p>
        </p:txBody>
      </p:sp>
      <p:pic>
        <p:nvPicPr>
          <p:cNvPr id="147" name="3 - Εικόνα" descr="ανεμοι 27-7-21 Δροσια (1).png"/>
          <p:cNvPicPr/>
          <p:nvPr/>
        </p:nvPicPr>
        <p:blipFill>
          <a:blip r:embed="rId1"/>
          <a:stretch/>
        </p:blipFill>
        <p:spPr>
          <a:xfrm>
            <a:off x="3200400" y="1811160"/>
            <a:ext cx="6856200" cy="5273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333</TotalTime>
  <Application>LibreOffice/7.1.1.2$Windows_X86_64 LibreOffice_project/fe0b08f4af1bacafe4c7ecc87ce55bb426164676</Application>
  <AppVersion>15.0000</AppVersion>
  <Words>453</Words>
  <Paragraphs>46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2022-01-07T20:45:12Z</dcterms:created>
  <dc:creator>user</dc:creator>
  <dc:description/>
  <dc:language>el-GR</dc:language>
  <cp:lastModifiedBy/>
  <dcterms:modified xsi:type="dcterms:W3CDTF">2022-05-08T21:55:48Z</dcterms:modified>
  <cp:revision>75</cp:revision>
  <dc:subject/>
  <dc:title>Nature Illustration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Προσαρμογή</vt:lpwstr>
  </property>
  <property fmtid="{D5CDD505-2E9C-101B-9397-08002B2CF9AE}" pid="3" name="Slides">
    <vt:i4>24</vt:i4>
  </property>
</Properties>
</file>